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9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6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3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4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5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8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1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5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2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4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FBAB-D589-4F7B-A76A-328B0DFA2B03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5981-71C3-417D-9869-E8B64022E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ontinuum.io/download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python.org/" TargetMode="External"/><Relationship Id="rId2" Type="http://schemas.openxmlformats.org/officeDocument/2006/relationships/hyperlink" Target="https://docs.pyth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333500"/>
          </a:xfrm>
        </p:spPr>
        <p:txBody>
          <a:bodyPr>
            <a:normAutofit/>
          </a:bodyPr>
          <a:lstStyle/>
          <a:p>
            <a:r>
              <a:rPr lang="en-US" dirty="0" smtClean="0"/>
              <a:t>Mofassir ul Islam Arif</a:t>
            </a:r>
          </a:p>
          <a:p>
            <a:r>
              <a:rPr lang="en-US" dirty="0" smtClean="0"/>
              <a:t>Student Assistant</a:t>
            </a:r>
          </a:p>
          <a:p>
            <a:r>
              <a:rPr lang="en-US" dirty="0" smtClean="0"/>
              <a:t>Masters in Data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</a:t>
            </a:r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Directly </a:t>
            </a:r>
            <a:r>
              <a:rPr lang="en-US" dirty="0"/>
              <a:t>install python from python.org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Ubuntu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/>
              <a:t>apt-get install python </a:t>
            </a:r>
          </a:p>
          <a:p>
            <a:pPr lvl="1"/>
            <a:r>
              <a:rPr lang="en-US" dirty="0" smtClean="0"/>
              <a:t>$pip </a:t>
            </a:r>
            <a:r>
              <a:rPr lang="en-US" dirty="0"/>
              <a:t>install (pip is a python package installation utility) </a:t>
            </a:r>
          </a:p>
          <a:p>
            <a:pPr lvl="1"/>
            <a:r>
              <a:rPr lang="en-US" dirty="0" smtClean="0"/>
              <a:t>$ </a:t>
            </a:r>
            <a:r>
              <a:rPr lang="en-US" dirty="0"/>
              <a:t>python (launch python shell) </a:t>
            </a:r>
          </a:p>
          <a:p>
            <a:pPr lvl="1"/>
            <a:r>
              <a:rPr lang="en-US" dirty="0" smtClean="0"/>
              <a:t>$ </a:t>
            </a:r>
            <a:r>
              <a:rPr lang="en-US" dirty="0"/>
              <a:t>python script.py (run python script) </a:t>
            </a:r>
          </a:p>
          <a:p>
            <a:r>
              <a:rPr lang="en-US" dirty="0" smtClean="0"/>
              <a:t>Install </a:t>
            </a:r>
            <a:r>
              <a:rPr lang="en-US" dirty="0"/>
              <a:t>Anaconda platform (most of the packages are pre-installed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/>
              <a:t>jupyter</a:t>
            </a:r>
            <a:r>
              <a:rPr lang="en-US" dirty="0"/>
              <a:t> notebook (a interactive web based python shell) </a:t>
            </a:r>
          </a:p>
          <a:p>
            <a:pPr lvl="1"/>
            <a:r>
              <a:rPr lang="en-US" dirty="0" smtClean="0"/>
              <a:t>$ </a:t>
            </a:r>
            <a:r>
              <a:rPr lang="en-US" dirty="0" err="1"/>
              <a:t>ipython</a:t>
            </a:r>
            <a:r>
              <a:rPr lang="en-US" dirty="0"/>
              <a:t> (launch python shell)</a:t>
            </a:r>
          </a:p>
        </p:txBody>
      </p:sp>
    </p:spTree>
    <p:extLst>
      <p:ext uri="{BB962C8B-B14F-4D97-AF65-F5344CB8AC3E}">
        <p14:creationId xmlns:p14="http://schemas.microsoft.com/office/powerpoint/2010/main" val="33818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https://www.continuum.io/downloads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2257552"/>
            <a:ext cx="8191500" cy="419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using </a:t>
            </a:r>
            <a:r>
              <a:rPr lang="en-US" dirty="0" err="1" smtClean="0"/>
              <a:t>Spyder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740"/>
          <a:stretch/>
        </p:blipFill>
        <p:spPr>
          <a:xfrm>
            <a:off x="1322052" y="1690688"/>
            <a:ext cx="9547895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6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using </a:t>
            </a:r>
            <a:r>
              <a:rPr lang="en-US" dirty="0" err="1" smtClean="0"/>
              <a:t>Jypter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820"/>
          <a:stretch/>
        </p:blipFill>
        <p:spPr>
          <a:xfrm>
            <a:off x="1308100" y="1679902"/>
            <a:ext cx="9575800" cy="517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Basic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4102100" cy="359774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Variable declarations</a:t>
            </a:r>
          </a:p>
          <a:p>
            <a:r>
              <a:rPr lang="en-US" dirty="0" smtClean="0"/>
              <a:t>Basic arithmetic operations are intuitive</a:t>
            </a:r>
          </a:p>
          <a:p>
            <a:r>
              <a:rPr lang="en-US" dirty="0" smtClean="0"/>
              <a:t>Strings are declared in quotes.</a:t>
            </a:r>
          </a:p>
          <a:p>
            <a:r>
              <a:rPr lang="en-US" dirty="0" smtClean="0"/>
              <a:t>Python lets you concatenate strings</a:t>
            </a:r>
          </a:p>
          <a:p>
            <a:r>
              <a:rPr lang="en-US" dirty="0" smtClean="0"/>
              <a:t>Variables can also be declared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Operations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199" y="1825625"/>
            <a:ext cx="5098105" cy="39401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Lists can also be joined as strings</a:t>
            </a:r>
          </a:p>
          <a:p>
            <a:r>
              <a:rPr lang="en-US" dirty="0" smtClean="0"/>
              <a:t>Other methods include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Pop</a:t>
            </a:r>
          </a:p>
          <a:p>
            <a:pPr lvl="1"/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Append</a:t>
            </a:r>
          </a:p>
          <a:p>
            <a:pPr lvl="1"/>
            <a:r>
              <a:rPr lang="en-US" dirty="0" smtClean="0"/>
              <a:t>Count</a:t>
            </a:r>
          </a:p>
          <a:p>
            <a:pPr lvl="1"/>
            <a:r>
              <a:rPr lang="en-US" dirty="0" smtClean="0"/>
              <a:t>Sort</a:t>
            </a:r>
          </a:p>
          <a:p>
            <a:r>
              <a:rPr lang="en-US" dirty="0" err="1" smtClean="0"/>
              <a:t>New_List.append</a:t>
            </a:r>
            <a:r>
              <a:rPr lang="en-US" dirty="0" smtClean="0"/>
              <a:t>(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31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20143"/>
            <a:ext cx="5250398" cy="189059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Intiuitive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199" y="2050300"/>
            <a:ext cx="3009900" cy="199857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Loops are used to perform operations over variables</a:t>
            </a:r>
          </a:p>
          <a:p>
            <a:r>
              <a:rPr lang="en-US" dirty="0" smtClean="0"/>
              <a:t>For loops do not need manual counters</a:t>
            </a:r>
          </a:p>
          <a:p>
            <a:r>
              <a:rPr lang="en-US" dirty="0" smtClean="0"/>
              <a:t>Counters with steps are also included</a:t>
            </a:r>
          </a:p>
          <a:p>
            <a:r>
              <a:rPr lang="en-US" dirty="0" smtClean="0"/>
              <a:t>While loops need counter to be maintained manually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408487"/>
            <a:ext cx="5334001" cy="101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35595"/>
            <a:ext cx="3746500" cy="216569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Key, value pair based data structure.</a:t>
            </a:r>
          </a:p>
          <a:p>
            <a:r>
              <a:rPr lang="en-US" dirty="0" smtClean="0"/>
              <a:t>Addressing using the key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Iterating over the dictionaries.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413250"/>
            <a:ext cx="5247105" cy="99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6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397125"/>
            <a:ext cx="4902372" cy="31273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Classes are used similar to C++</a:t>
            </a:r>
          </a:p>
          <a:p>
            <a:r>
              <a:rPr lang="en-US" dirty="0" smtClean="0"/>
              <a:t>No private variables, be careful.</a:t>
            </a:r>
          </a:p>
          <a:p>
            <a:r>
              <a:rPr lang="en-US" dirty="0" smtClean="0"/>
              <a:t>__sold__ = True</a:t>
            </a:r>
          </a:p>
          <a:p>
            <a:pPr lvl="1"/>
            <a:r>
              <a:rPr lang="en-US" dirty="0" smtClean="0"/>
              <a:t>Convention for naming private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Learning goals</a:t>
            </a:r>
          </a:p>
          <a:p>
            <a:r>
              <a:rPr lang="en-US" dirty="0" smtClean="0"/>
              <a:t>Topics covered in each tutorial</a:t>
            </a:r>
          </a:p>
          <a:p>
            <a:r>
              <a:rPr lang="en-US" dirty="0" smtClean="0"/>
              <a:t>Overview of tools</a:t>
            </a:r>
          </a:p>
          <a:p>
            <a:r>
              <a:rPr lang="en-US" dirty="0" smtClean="0"/>
              <a:t>Installation and setup</a:t>
            </a:r>
          </a:p>
          <a:p>
            <a:r>
              <a:rPr lang="en-US" dirty="0" smtClean="0"/>
              <a:t>Overview of Python basics</a:t>
            </a:r>
          </a:p>
          <a:p>
            <a:r>
              <a:rPr lang="en-US" dirty="0" smtClean="0"/>
              <a:t>General 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7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11425"/>
            <a:ext cx="4577654" cy="1336675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Importing modules lets you use existing libraries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2882900" cy="4153562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is what your program should look like</a:t>
            </a:r>
          </a:p>
          <a:p>
            <a:r>
              <a:rPr lang="en-US" dirty="0" smtClean="0"/>
              <a:t>Use functions for all the implementations </a:t>
            </a:r>
            <a:r>
              <a:rPr lang="en-US" i="1" dirty="0" smtClean="0"/>
              <a:t>(please)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910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www.learnpython.org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 refresher for seasoned python users.</a:t>
            </a:r>
          </a:p>
          <a:p>
            <a:r>
              <a:rPr lang="en-US" dirty="0" smtClean="0"/>
              <a:t>Gentle introduction for newcomers to this language.</a:t>
            </a:r>
          </a:p>
          <a:p>
            <a:r>
              <a:rPr lang="en-US" dirty="0" smtClean="0"/>
              <a:t>Aimed at building the specific skills that have proved useful to the Data Analytics </a:t>
            </a:r>
            <a:r>
              <a:rPr lang="en-US" dirty="0" err="1" smtClean="0"/>
              <a:t>WiSe</a:t>
            </a:r>
            <a:r>
              <a:rPr lang="en-US" dirty="0" smtClean="0"/>
              <a:t> 2016 batch.</a:t>
            </a:r>
          </a:p>
          <a:p>
            <a:r>
              <a:rPr lang="en-US" dirty="0" smtClean="0"/>
              <a:t>Save time for the initial learning curve and shift focus from learning a language from scratch to building the machine learning base.</a:t>
            </a:r>
          </a:p>
          <a:p>
            <a:endParaRPr lang="en-US" i="1" dirty="0" smtClean="0"/>
          </a:p>
          <a:p>
            <a:r>
              <a:rPr lang="en-US" i="1" dirty="0" smtClean="0"/>
              <a:t>We would have appreciated this in the beginning, a lot.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6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beginners into python </a:t>
            </a:r>
            <a:r>
              <a:rPr lang="en-US" dirty="0" smtClean="0"/>
              <a:t>3.6</a:t>
            </a:r>
            <a:endParaRPr lang="en-US" dirty="0" smtClean="0"/>
          </a:p>
          <a:p>
            <a:r>
              <a:rPr lang="en-US" dirty="0" smtClean="0"/>
              <a:t>Introduction to the tools that will be used extensively in Machine Learning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980269"/>
              </p:ext>
            </p:extLst>
          </p:nvPr>
        </p:nvGraphicFramePr>
        <p:xfrm>
          <a:off x="1113624" y="2159000"/>
          <a:ext cx="5077194" cy="3131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568"/>
                <a:gridCol w="4092626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Topics</a:t>
                      </a:r>
                      <a:r>
                        <a:rPr lang="en-US" baseline="0" dirty="0" smtClean="0"/>
                        <a:t> covered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Learning</a:t>
                      </a:r>
                      <a:r>
                        <a:rPr lang="en-US" baseline="0" dirty="0" smtClean="0"/>
                        <a:t> objective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General guidance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Setup of environments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Basic exercises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Overview</a:t>
                      </a:r>
                      <a:r>
                        <a:rPr lang="en-US" baseline="0" dirty="0" smtClean="0"/>
                        <a:t> of tools 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Data structures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List comprehension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Good practices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Homework</a:t>
                      </a:r>
                      <a:r>
                        <a:rPr lang="en-US" baseline="0" dirty="0" smtClean="0"/>
                        <a:t> #1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860125"/>
              </p:ext>
            </p:extLst>
          </p:nvPr>
        </p:nvGraphicFramePr>
        <p:xfrm>
          <a:off x="6493668" y="2159000"/>
          <a:ext cx="5380043" cy="2583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568"/>
                <a:gridCol w="4395475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Topics</a:t>
                      </a:r>
                      <a:r>
                        <a:rPr lang="en-US" baseline="0" dirty="0" smtClean="0"/>
                        <a:t> covered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Intro</a:t>
                      </a:r>
                      <a:r>
                        <a:rPr lang="en-US" baseline="0" dirty="0" smtClean="0"/>
                        <a:t> to </a:t>
                      </a:r>
                      <a:r>
                        <a:rPr lang="en-US" baseline="0" dirty="0" err="1" smtClean="0"/>
                        <a:t>numpy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matplotlib</a:t>
                      </a:r>
                      <a:r>
                        <a:rPr lang="en-US" baseline="0" dirty="0" smtClean="0"/>
                        <a:t> and pandas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See what can be done using these libraries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Basic exercises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Homework #2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Linear regression</a:t>
                      </a:r>
                      <a:r>
                        <a:rPr lang="en-US" baseline="0" dirty="0" smtClean="0"/>
                        <a:t> using normal equations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6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of the trade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is the fundamental package for scientific computing with Python. It contains among other things:</a:t>
            </a:r>
          </a:p>
          <a:p>
            <a:pPr lvl="1"/>
            <a:r>
              <a:rPr lang="en-US" dirty="0"/>
              <a:t>a powerful N-dimensional array object</a:t>
            </a:r>
          </a:p>
          <a:p>
            <a:pPr lvl="1"/>
            <a:r>
              <a:rPr lang="en-US" dirty="0"/>
              <a:t>sophisticated (broadcasting) functions</a:t>
            </a:r>
          </a:p>
          <a:p>
            <a:pPr lvl="1"/>
            <a:r>
              <a:rPr lang="en-US" dirty="0"/>
              <a:t>tools for integrating C/C++ and Fortran code</a:t>
            </a:r>
          </a:p>
          <a:p>
            <a:pPr lvl="1"/>
            <a:r>
              <a:rPr lang="en-US" dirty="0"/>
              <a:t>useful linear algebra, Fourier transform, and random number </a:t>
            </a:r>
            <a:r>
              <a:rPr lang="en-US" dirty="0" smtClean="0"/>
              <a:t>capabilities</a:t>
            </a:r>
          </a:p>
          <a:p>
            <a:r>
              <a:rPr lang="en-US" dirty="0" smtClean="0"/>
              <a:t>Workhorse for our matrix operations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2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2698" y="1690688"/>
            <a:ext cx="8786604" cy="17129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5614" y="3535805"/>
            <a:ext cx="5826125" cy="200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6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set of labeled array data structures, the primary of which are Series and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/>
              <a:t>Index objects enabling both simple axis indexing and multi-level / hierarchical axis indexing</a:t>
            </a:r>
          </a:p>
          <a:p>
            <a:r>
              <a:rPr lang="en-US" dirty="0" err="1" smtClean="0"/>
              <a:t>Input/Output</a:t>
            </a:r>
            <a:r>
              <a:rPr lang="en-US" dirty="0" smtClean="0"/>
              <a:t> </a:t>
            </a:r>
            <a:r>
              <a:rPr lang="en-US" dirty="0"/>
              <a:t>tools: </a:t>
            </a:r>
            <a:endParaRPr lang="en-US" dirty="0" smtClean="0"/>
          </a:p>
          <a:p>
            <a:r>
              <a:rPr lang="en-US" dirty="0" smtClean="0"/>
              <a:t>Memory-efficient </a:t>
            </a:r>
            <a:r>
              <a:rPr lang="en-US" dirty="0"/>
              <a:t>“sparse” versions of the standard data structures for storing data that is mostly missing or mostly constant (some fixed value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details in second tutorial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2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536</Words>
  <Application>Microsoft Office PowerPoint</Application>
  <PresentationFormat>Widescreen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Intro to Python</vt:lpstr>
      <vt:lpstr>Overview</vt:lpstr>
      <vt:lpstr>Motivation</vt:lpstr>
      <vt:lpstr>Learning goals</vt:lpstr>
      <vt:lpstr>Topics covered</vt:lpstr>
      <vt:lpstr>Tools of the trade</vt:lpstr>
      <vt:lpstr>Numpy</vt:lpstr>
      <vt:lpstr>Numpy</vt:lpstr>
      <vt:lpstr>Pandas</vt:lpstr>
      <vt:lpstr>Installing python</vt:lpstr>
      <vt:lpstr>Setup and install</vt:lpstr>
      <vt:lpstr>Hello World using Spyder</vt:lpstr>
      <vt:lpstr>Hello World using Jypter</vt:lpstr>
      <vt:lpstr>Python Basic</vt:lpstr>
      <vt:lpstr>String Operations</vt:lpstr>
      <vt:lpstr>Conditionals</vt:lpstr>
      <vt:lpstr>Loops</vt:lpstr>
      <vt:lpstr>Dictionary </vt:lpstr>
      <vt:lpstr>Classes </vt:lpstr>
      <vt:lpstr>Modules</vt:lpstr>
      <vt:lpstr>Functions</vt:lpstr>
      <vt:lpstr>Resources</vt:lpstr>
    </vt:vector>
  </TitlesOfParts>
  <Company>NUST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Python 2.7</dc:title>
  <dc:creator>Mofassir Arif</dc:creator>
  <cp:lastModifiedBy>Mofassir Arif</cp:lastModifiedBy>
  <cp:revision>24</cp:revision>
  <dcterms:created xsi:type="dcterms:W3CDTF">2017-03-19T16:35:00Z</dcterms:created>
  <dcterms:modified xsi:type="dcterms:W3CDTF">2017-04-03T21:37:45Z</dcterms:modified>
</cp:coreProperties>
</file>